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62" r:id="rId4"/>
    <p:sldId id="260" r:id="rId5"/>
    <p:sldId id="263" r:id="rId6"/>
    <p:sldId id="265" r:id="rId7"/>
    <p:sldId id="264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>
        <p:scale>
          <a:sx n="88" d="100"/>
          <a:sy n="88" d="100"/>
        </p:scale>
        <p:origin x="-2256" y="-1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fld id="{52A11F6F-DB6C-9A4F-9AFB-ECA01551E8F2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fld id="{9A8C98C1-C68C-7740-90DA-2934691E56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84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Geneva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Geneva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Geneva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Geneva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  <a:cs typeface="Geneva" charset="0"/>
              </a:rPr>
              <a:t>2 billion net users. 5 billion mobile phones.  500m on Facebook, Skype, QQ</a:t>
            </a:r>
            <a:r>
              <a:rPr lang="en-US" dirty="0" smtClean="0">
                <a:latin typeface="Calibri" charset="0"/>
                <a:cs typeface="Geneva" charset="0"/>
              </a:rPr>
              <a:t>.  How man of you are NOT on Facebook?</a:t>
            </a:r>
            <a:r>
              <a:rPr lang="en-US" baseline="0" dirty="0" smtClean="0">
                <a:latin typeface="Calibri" charset="0"/>
                <a:cs typeface="Geneva" charset="0"/>
              </a:rPr>
              <a:t>  </a:t>
            </a:r>
            <a:endParaRPr lang="en-US" dirty="0">
              <a:latin typeface="Calibri" charset="0"/>
              <a:cs typeface="Geneva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8742D1-255B-ED44-85D1-B97038762B86}" type="slidenum">
              <a:rPr lang="en-US" sz="1200">
                <a:latin typeface="Calibri" charset="0"/>
              </a:rPr>
              <a:pPr eaLnBrk="1" hangingPunct="1"/>
              <a:t>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cs typeface="Geneva" charset="0"/>
              </a:rPr>
              <a:t>Information.  Companies</a:t>
            </a:r>
            <a:r>
              <a:rPr lang="en-US" baseline="0" dirty="0" smtClean="0">
                <a:latin typeface="Calibri" charset="0"/>
                <a:cs typeface="Geneva" charset="0"/>
              </a:rPr>
              <a:t> don’t know what they know.  Social networking and connected devices give them new insights.  </a:t>
            </a:r>
            <a:r>
              <a:rPr lang="en-US" dirty="0" smtClean="0">
                <a:latin typeface="Calibri" charset="0"/>
                <a:cs typeface="Geneva" charset="0"/>
              </a:rPr>
              <a:t>Government </a:t>
            </a:r>
            <a:r>
              <a:rPr lang="en-US" dirty="0">
                <a:latin typeface="Calibri" charset="0"/>
                <a:cs typeface="Geneva" charset="0"/>
              </a:rPr>
              <a:t>as data pipe.  </a:t>
            </a:r>
            <a:r>
              <a:rPr lang="en-US" dirty="0" err="1">
                <a:latin typeface="Calibri" charset="0"/>
                <a:cs typeface="Geneva" charset="0"/>
              </a:rPr>
              <a:t>Weather.com</a:t>
            </a:r>
            <a:r>
              <a:rPr lang="en-US" dirty="0">
                <a:latin typeface="Calibri" charset="0"/>
                <a:cs typeface="Geneva" charset="0"/>
              </a:rPr>
              <a:t> data comes from NOAA. GDP, CPI, Unemployment, GPS, broadband adoption, etc. – USG data collection. </a:t>
            </a:r>
            <a:r>
              <a:rPr lang="en-US" dirty="0" smtClean="0">
                <a:latin typeface="Calibri" charset="0"/>
                <a:cs typeface="Geneva" charset="0"/>
              </a:rPr>
              <a:t> SPECTRUM</a:t>
            </a:r>
            <a:r>
              <a:rPr lang="en-US" baseline="0" dirty="0" smtClean="0">
                <a:latin typeface="Calibri" charset="0"/>
                <a:cs typeface="Geneva" charset="0"/>
              </a:rPr>
              <a:t> DNS.  </a:t>
            </a:r>
            <a:r>
              <a:rPr lang="en-US" dirty="0" smtClean="0">
                <a:latin typeface="Calibri" charset="0"/>
                <a:cs typeface="Geneva" charset="0"/>
              </a:rPr>
              <a:t>Companies collect lots of real user data that </a:t>
            </a:r>
            <a:r>
              <a:rPr lang="en-US" dirty="0" err="1" smtClean="0">
                <a:latin typeface="Calibri" charset="0"/>
                <a:cs typeface="Geneva" charset="0"/>
              </a:rPr>
              <a:t>doesn</a:t>
            </a:r>
            <a:r>
              <a:rPr lang="ja-JP" altLang="en-US" dirty="0" smtClean="0">
                <a:latin typeface="Calibri" charset="0"/>
                <a:cs typeface="Geneva" charset="0"/>
              </a:rPr>
              <a:t>’</a:t>
            </a:r>
            <a:r>
              <a:rPr lang="en-US" altLang="ja-JP" dirty="0" smtClean="0">
                <a:latin typeface="Calibri" charset="0"/>
                <a:cs typeface="Geneva" charset="0"/>
              </a:rPr>
              <a:t>t always feed into policy process.  Privacy/security – how much information to share.  Katrina – we can fail to make use of data.  </a:t>
            </a:r>
            <a:endParaRPr lang="en-US" dirty="0">
              <a:latin typeface="Calibri" charset="0"/>
              <a:cs typeface="Geneva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5E9A830-5D3A-AA44-88BA-C595577ABD99}" type="slidenum">
              <a:rPr lang="en-US" sz="1200">
                <a:latin typeface="Calibri" charset="0"/>
              </a:rPr>
              <a:pPr eaLnBrk="1" hangingPunct="1"/>
              <a:t>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  <a:cs typeface="Geneva" charset="0"/>
              </a:rPr>
              <a:t>Regulator – 1871 steam engine (centrifugal governor).  Regulation is endogenous.  Financial crisis as well as climate change show need for internal brakes on the system.  CLICK – BP oil spill shows what happens when regulation fails</a:t>
            </a:r>
            <a:r>
              <a:rPr lang="en-US" dirty="0" smtClean="0">
                <a:latin typeface="Calibri" charset="0"/>
                <a:cs typeface="Geneva" charset="0"/>
              </a:rPr>
              <a:t>.  Build in regulation of relationships among network providers</a:t>
            </a:r>
            <a:r>
              <a:rPr lang="en-US" baseline="0" dirty="0" smtClean="0">
                <a:latin typeface="Calibri" charset="0"/>
                <a:cs typeface="Geneva" charset="0"/>
              </a:rPr>
              <a:t> via technical terms of interconnection – Network Utility.  Business can do the same via APIs and how they relate to the outside.</a:t>
            </a:r>
            <a:endParaRPr lang="en-US" dirty="0">
              <a:latin typeface="Calibri" charset="0"/>
              <a:cs typeface="Geneva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303D20-7CDC-2848-ADC1-0F7615B9BFBE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cs typeface="Geneva" charset="0"/>
              </a:rPr>
              <a:t>Every</a:t>
            </a:r>
            <a:r>
              <a:rPr lang="en-US" baseline="0" dirty="0" smtClean="0">
                <a:latin typeface="Calibri" charset="0"/>
                <a:cs typeface="Geneva" charset="0"/>
              </a:rPr>
              <a:t> company wants to be innovative.  But, not one knows what it means.  And innovation can destroy you.  Compare: Apple, Nokia, Borders.  </a:t>
            </a:r>
            <a:r>
              <a:rPr lang="en-US" dirty="0" smtClean="0">
                <a:latin typeface="Calibri" charset="0"/>
                <a:cs typeface="Geneva" charset="0"/>
              </a:rPr>
              <a:t>Also</a:t>
            </a:r>
            <a:r>
              <a:rPr lang="en-US" dirty="0">
                <a:latin typeface="Calibri" charset="0"/>
                <a:cs typeface="Geneva" charset="0"/>
              </a:rPr>
              <a:t>, innovation needs foundations.  Internet via DARPA, health care via funded research, markets in education and energy via government setting up conditions.  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cs typeface="Geneva" charset="0"/>
              </a:rPr>
              <a:t>Twitter and Facebook did not cause the flash</a:t>
            </a:r>
            <a:r>
              <a:rPr lang="en-US" baseline="0" dirty="0" smtClean="0">
                <a:latin typeface="Calibri" charset="0"/>
                <a:cs typeface="Geneva" charset="0"/>
              </a:rPr>
              <a:t> revolutions that are breaking out across the Middle East, but they are a powerful illustration of what can happen when everyone is connected .</a:t>
            </a:r>
            <a:endParaRPr lang="en-US" dirty="0">
              <a:latin typeface="Calibri" charset="0"/>
              <a:cs typeface="Geneva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AA1AFED-409F-0249-A196-FDE7510152EF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41B68-01C3-EB4F-BA10-263454D8CAEB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54FC9-9B43-F14A-AA73-AFB3800E98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7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BDB35-0085-DE4A-A6EB-CF1488AA9FE9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C2C1B-0A87-D54E-9BFB-D5CD7C6558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3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E3611-3B5F-BF43-A816-D27989B7E0B7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9F272-5AB8-1947-80CD-901C7E578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0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795CC-750F-0F44-8197-924A013997D0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21D10-4BAF-094E-A76E-CB67917BEA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CEBB9-093A-CF49-AE37-1CFA107502AE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A7C43-7342-DB47-92BA-F44053D5CB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4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03F3E-C86F-1045-98D2-DC346937086A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D9A16-1079-B442-B889-811E2A7D7F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4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39EAF-2C76-6544-9AA7-796A6A3AF212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33C5E-FD3B-6843-9A56-27BB2C96B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3C62A-CA94-574F-BB8B-5B8F276E4BE5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21B7C-F501-E647-BE23-071038B6C8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00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4B41F4-2FF2-ED42-89DE-893BB6A5F36A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1B75D-89B1-4B42-B9D0-A588DD5F50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4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2D636-A0EF-DD4F-A40C-62DF258BC4BA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31EC3-D40F-AA4F-878F-A130E4C842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5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35F3B-4770-0045-862D-EC30FE5C7921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769F2-C85B-C949-A01D-6705E7E5B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5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fld id="{25DFFC7B-41F8-DE4D-90ED-A63556334CA5}" type="datetime1">
              <a:rPr lang="en-US"/>
              <a:pPr>
                <a:defRPr/>
              </a:pPr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fld id="{A18B8D89-1AAD-0942-94FD-EDEA6FAA46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Arial"/>
          <a:ea typeface="Geneva" charset="-128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rebuchet MS" charset="0"/>
          <a:ea typeface="Geneva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rebuchet MS" charset="0"/>
          <a:ea typeface="Geneva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rebuchet MS" charset="0"/>
          <a:ea typeface="Geneva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rebuchet MS" charset="0"/>
          <a:ea typeface="Geneva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rebuchet MS" charset="0"/>
          <a:ea typeface="Geneva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rebuchet MS" charset="0"/>
          <a:ea typeface="Geneva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rebuchet MS" charset="0"/>
          <a:ea typeface="Geneva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rebuchet MS" charset="0"/>
          <a:ea typeface="Geneva" charset="-128"/>
        </a:defRPr>
      </a:lvl9pPr>
    </p:titleStyle>
    <p:bodyStyle>
      <a:lvl1pPr marL="342900" indent="-342900" algn="l" defTabSz="457200" rtl="0" eaLnBrk="0" fontAlgn="base" hangingPunct="0">
        <a:spcBef>
          <a:spcPts val="18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Geneva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/>
          <a:ea typeface="Geneva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Geneva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Geneva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Geneva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pte Intenret map"/>
          <p:cNvPicPr>
            <a:picLocks noChangeAspect="1" noChangeArrowheads="1"/>
          </p:cNvPicPr>
          <p:nvPr/>
        </p:nvPicPr>
        <p:blipFill>
          <a:blip r:embed="rId2">
            <a:alphaModFix amt="41000"/>
          </a:blip>
          <a:srcRect/>
          <a:stretch>
            <a:fillRect/>
          </a:stretch>
        </p:blipFill>
        <p:spPr bwMode="auto">
          <a:xfrm>
            <a:off x="-76200" y="0"/>
            <a:ext cx="9259879" cy="6857999"/>
          </a:xfrm>
          <a:prstGeom prst="rect">
            <a:avLst/>
          </a:prstGeom>
          <a:ln>
            <a:noFill/>
          </a:ln>
          <a:effectLst>
            <a:softEdge rad="1778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5000" dirty="0">
                <a:effectLst>
                  <a:glow rad="76200">
                    <a:schemeClr val="accent5">
                      <a:lumMod val="40000"/>
                      <a:lumOff val="60000"/>
                      <a:alpha val="66000"/>
                    </a:schemeClr>
                  </a:glow>
                  <a:outerShdw blurRad="508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Geneva" charset="0"/>
                <a:cs typeface="Arial"/>
              </a:rPr>
              <a:t>Business &amp; Government </a:t>
            </a:r>
            <a:br>
              <a:rPr lang="en-US" sz="5000" dirty="0">
                <a:effectLst>
                  <a:glow rad="76200">
                    <a:schemeClr val="accent5">
                      <a:lumMod val="40000"/>
                      <a:lumOff val="60000"/>
                      <a:alpha val="66000"/>
                    </a:schemeClr>
                  </a:glow>
                  <a:outerShdw blurRad="508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Geneva" charset="0"/>
                <a:cs typeface="Arial"/>
              </a:rPr>
            </a:br>
            <a:r>
              <a:rPr lang="en-US" sz="5000" dirty="0">
                <a:effectLst>
                  <a:glow rad="76200">
                    <a:schemeClr val="accent5">
                      <a:lumMod val="40000"/>
                      <a:lumOff val="60000"/>
                      <a:alpha val="66000"/>
                    </a:schemeClr>
                  </a:glow>
                  <a:outerShdw blurRad="508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Geneva" charset="0"/>
                <a:cs typeface="Arial"/>
              </a:rPr>
              <a:t>in the Network Age</a:t>
            </a:r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533400" y="3962400"/>
            <a:ext cx="7854950" cy="2438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b="1" dirty="0">
                <a:solidFill>
                  <a:srgbClr val="262626"/>
                </a:solidFill>
                <a:latin typeface="Arial"/>
                <a:ea typeface="Geneva" charset="0"/>
                <a:cs typeface="Arial"/>
              </a:rPr>
              <a:t>Kevin Werbach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262626"/>
                </a:solidFill>
                <a:latin typeface="Arial"/>
                <a:ea typeface="Geneva" charset="0"/>
                <a:cs typeface="Arial"/>
              </a:rPr>
              <a:t>Associate Professor of Legal Studies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262626"/>
                </a:solidFill>
                <a:latin typeface="Arial"/>
                <a:ea typeface="Geneva" charset="0"/>
                <a:cs typeface="Arial"/>
              </a:rPr>
              <a:t>werbach@</a:t>
            </a:r>
            <a:r>
              <a:rPr lang="en-US" sz="2000" dirty="0" smtClean="0">
                <a:solidFill>
                  <a:srgbClr val="262626"/>
                </a:solidFill>
                <a:latin typeface="Arial"/>
                <a:ea typeface="Geneva" charset="0"/>
                <a:cs typeface="Arial"/>
              </a:rPr>
              <a:t>wharton.upenn.edu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262626"/>
              </a:solidFill>
              <a:ea typeface="Geneva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262626"/>
                </a:solidFill>
                <a:latin typeface="Arial"/>
                <a:ea typeface="Geneva" charset="0"/>
                <a:cs typeface="Arial"/>
              </a:rPr>
              <a:t>February 2011</a:t>
            </a:r>
            <a:endParaRPr lang="en-US" sz="2000" dirty="0">
              <a:solidFill>
                <a:srgbClr val="262626"/>
              </a:solidFill>
              <a:latin typeface="Arial"/>
              <a:ea typeface="Geneva" charset="0"/>
              <a:cs typeface="Arial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262626"/>
              </a:solidFill>
              <a:latin typeface="Arial"/>
              <a:ea typeface="Geneva" charset="0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ea typeface="Geneva" charset="0"/>
              </a:rPr>
              <a:t>The Network Age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Geneva" charset="0"/>
              </a:rPr>
              <a:t>Everything is connected</a:t>
            </a:r>
          </a:p>
          <a:p>
            <a:pPr eaLnBrk="1" hangingPunct="1"/>
            <a:r>
              <a:rPr lang="en-US" dirty="0">
                <a:ea typeface="Geneva" charset="0"/>
              </a:rPr>
              <a:t>Data, data, </a:t>
            </a:r>
            <a:r>
              <a:rPr lang="en-US" dirty="0" smtClean="0">
                <a:ea typeface="Geneva" charset="0"/>
              </a:rPr>
              <a:t>everywhere</a:t>
            </a:r>
          </a:p>
          <a:p>
            <a:pPr eaLnBrk="1" hangingPunct="1"/>
            <a:endParaRPr lang="en-US" dirty="0" smtClean="0">
              <a:ea typeface="Geneva" charset="0"/>
            </a:endParaRPr>
          </a:p>
          <a:p>
            <a:pPr marL="0" indent="0" eaLnBrk="1" hangingPunct="1">
              <a:buNone/>
            </a:pPr>
            <a:endParaRPr lang="en-US" dirty="0">
              <a:ea typeface="Geneva" charset="0"/>
            </a:endParaRPr>
          </a:p>
        </p:txBody>
      </p:sp>
      <p:pic>
        <p:nvPicPr>
          <p:cNvPr id="4" name="Picture 6" descr="opte Intenret 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2743200"/>
            <a:ext cx="2286000" cy="228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990600" dir="5400000" sx="-80000" sy="-18000" rotWithShape="0">
              <a:srgbClr val="000000">
                <a:alpha val="6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1" descr="biztalks_topic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05200"/>
            <a:ext cx="3403600" cy="340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strips dir="l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Trebuchet MS" charset="0"/>
                <a:ea typeface="Geneva" charset="0"/>
              </a:rPr>
              <a:t>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52600"/>
            <a:ext cx="8168640" cy="510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76200"/>
            <a:ext cx="93472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strips dir="l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4114800" cy="1143000"/>
          </a:xfrm>
        </p:spPr>
        <p:txBody>
          <a:bodyPr/>
          <a:lstStyle/>
          <a:p>
            <a:pPr eaLnBrk="1" hangingPunct="1"/>
            <a:r>
              <a:rPr lang="en-US">
                <a:latin typeface="Trebuchet MS" charset="0"/>
                <a:ea typeface="Geneva" charset="0"/>
              </a:rPr>
              <a:t>Regulation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3600" b="3600"/>
          <a:stretch>
            <a:fillRect/>
          </a:stretch>
        </p:blipFill>
        <p:spPr>
          <a:xfrm>
            <a:off x="4191000" y="729488"/>
            <a:ext cx="4953000" cy="6128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-457200" y="0"/>
            <a:ext cx="9652000" cy="6934200"/>
            <a:chOff x="533400" y="729488"/>
            <a:chExt cx="8661400" cy="62047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851" y="729488"/>
              <a:ext cx="8272949" cy="62047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461" name="Title 1"/>
            <p:cNvSpPr txBox="1">
              <a:spLocks/>
            </p:cNvSpPr>
            <p:nvPr/>
          </p:nvSpPr>
          <p:spPr bwMode="auto">
            <a:xfrm>
              <a:off x="533400" y="2171289"/>
              <a:ext cx="4114165" cy="1143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4100" b="1">
                  <a:latin typeface="Trebuchet MS" charset="0"/>
                  <a:cs typeface="Trebuchet MS" charset="0"/>
                </a:rPr>
                <a:t>De-</a:t>
              </a:r>
              <a:br>
                <a:rPr lang="en-US" sz="4100" b="1">
                  <a:latin typeface="Trebuchet MS" charset="0"/>
                  <a:cs typeface="Trebuchet MS" charset="0"/>
                </a:rPr>
              </a:br>
              <a:r>
                <a:rPr lang="en-US" sz="4100" b="1">
                  <a:latin typeface="Trebuchet MS" charset="0"/>
                  <a:cs typeface="Trebuchet MS" charset="0"/>
                </a:rPr>
                <a:t>Regulation</a:t>
              </a:r>
            </a:p>
          </p:txBody>
        </p:sp>
      </p:grpSp>
    </p:spTree>
  </p:cSld>
  <p:clrMapOvr>
    <a:masterClrMapping/>
  </p:clrMapOvr>
  <p:transition xmlns:p14="http://schemas.microsoft.com/office/powerpoint/2010/main">
    <p:strips dir="l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524000" y="-228600"/>
            <a:ext cx="5964087" cy="6728207"/>
            <a:chOff x="0" y="1371600"/>
            <a:chExt cx="5964087" cy="67282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rcRect r="6750"/>
            <a:stretch>
              <a:fillRect/>
            </a:stretch>
          </p:blipFill>
          <p:spPr>
            <a:xfrm>
              <a:off x="0" y="1371600"/>
              <a:ext cx="5964087" cy="54864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558" name="TextBox 11"/>
            <p:cNvSpPr txBox="1">
              <a:spLocks noChangeArrowheads="1"/>
            </p:cNvSpPr>
            <p:nvPr/>
          </p:nvSpPr>
          <p:spPr bwMode="auto">
            <a:xfrm rot="16200000">
              <a:off x="2568376" y="6286088"/>
              <a:ext cx="800100" cy="282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4000" b="1" dirty="0">
                  <a:latin typeface="Trebuchet MS" charset="0"/>
                  <a:cs typeface="Trebuchet MS" charset="0"/>
                </a:rPr>
                <a:t>Innovation</a:t>
              </a:r>
              <a:r>
                <a:rPr lang="en-US" sz="3600" b="1" dirty="0">
                  <a:latin typeface="Trebuchet MS" charset="0"/>
                  <a:cs typeface="Trebuchet MS" charset="0"/>
                </a:rPr>
                <a:t>?</a:t>
              </a:r>
            </a:p>
          </p:txBody>
        </p:sp>
      </p:grpSp>
      <p:sp>
        <p:nvSpPr>
          <p:cNvPr id="14" name="TextBox 11"/>
          <p:cNvSpPr txBox="1">
            <a:spLocks noChangeArrowheads="1"/>
          </p:cNvSpPr>
          <p:nvPr/>
        </p:nvSpPr>
        <p:spPr bwMode="auto">
          <a:xfrm rot="16200000">
            <a:off x="4259861" y="3683096"/>
            <a:ext cx="800219" cy="4864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eaVert"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000" b="1" dirty="0" smtClean="0">
                <a:latin typeface="Trebuchet MS" charset="0"/>
                <a:cs typeface="Trebuchet MS" charset="0"/>
              </a:rPr>
              <a:t>E V O L U T I O N  </a:t>
            </a:r>
            <a:endParaRPr lang="en-US" sz="3600" b="1" dirty="0">
              <a:latin typeface="Trebuchet MS" charset="0"/>
              <a:cs typeface="Trebuchet MS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23075" y="-43840"/>
            <a:ext cx="11800059" cy="7359040"/>
            <a:chOff x="-23075" y="-43840"/>
            <a:chExt cx="11800059" cy="7359040"/>
          </a:xfrm>
        </p:grpSpPr>
        <p:sp>
          <p:nvSpPr>
            <p:cNvPr id="7" name="Rounded Rectangle 6"/>
            <p:cNvSpPr/>
            <p:nvPr/>
          </p:nvSpPr>
          <p:spPr>
            <a:xfrm>
              <a:off x="1905000" y="5715000"/>
              <a:ext cx="5334000" cy="7846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-23075" y="-43840"/>
              <a:ext cx="11800059" cy="7359040"/>
              <a:chOff x="-23075" y="-43840"/>
              <a:chExt cx="11800059" cy="735904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" t="26088" r="-27730" b="-26088"/>
              <a:stretch/>
            </p:blipFill>
            <p:spPr>
              <a:xfrm>
                <a:off x="-23075" y="-43840"/>
                <a:ext cx="11800059" cy="7359040"/>
              </a:xfrm>
              <a:prstGeom prst="rect">
                <a:avLst/>
              </a:prstGeom>
            </p:spPr>
          </p:pic>
          <p:sp>
            <p:nvSpPr>
              <p:cNvPr id="10" name="TextBox 11"/>
              <p:cNvSpPr txBox="1">
                <a:spLocks noChangeArrowheads="1"/>
              </p:cNvSpPr>
              <p:nvPr/>
            </p:nvSpPr>
            <p:spPr bwMode="auto">
              <a:xfrm rot="16200000">
                <a:off x="4259861" y="3683099"/>
                <a:ext cx="800219" cy="4864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4000" b="1" dirty="0" smtClean="0">
                    <a:latin typeface="Trebuchet MS" charset="0"/>
                    <a:cs typeface="Trebuchet MS" charset="0"/>
                  </a:rPr>
                  <a:t>R E V O L U T I O N !</a:t>
                </a:r>
                <a:endParaRPr lang="en-US" sz="3600" b="1" dirty="0">
                  <a:latin typeface="Trebuchet MS" charset="0"/>
                  <a:cs typeface="Trebuchet MS" charset="0"/>
                </a:endParaRPr>
              </a:p>
            </p:txBody>
          </p:sp>
        </p:grpSp>
      </p:grpSp>
    </p:spTree>
  </p:cSld>
  <p:clrMapOvr>
    <a:masterClrMapping/>
  </p:clrMapOvr>
  <p:transition xmlns:p14="http://schemas.microsoft.com/office/powerpoint/2010/main">
    <p:strips dir="l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pte Intenret map"/>
          <p:cNvPicPr>
            <a:picLocks noChangeAspect="1" noChangeArrowheads="1"/>
          </p:cNvPicPr>
          <p:nvPr/>
        </p:nvPicPr>
        <p:blipFill>
          <a:blip r:embed="rId2">
            <a:alphaModFix amt="41000"/>
            <a:grayscl/>
            <a:lum bright="65000" contrast="22000"/>
          </a:blip>
          <a:srcRect/>
          <a:stretch>
            <a:fillRect/>
          </a:stretch>
        </p:blipFill>
        <p:spPr bwMode="auto">
          <a:xfrm>
            <a:off x="-76200" y="0"/>
            <a:ext cx="9259879" cy="6857999"/>
          </a:xfrm>
          <a:prstGeom prst="rect">
            <a:avLst/>
          </a:prstGeom>
          <a:ln>
            <a:noFill/>
          </a:ln>
          <a:effectLst>
            <a:softEdge rad="1778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470025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800">
                <a:latin typeface="Trebuchet MS" charset="0"/>
                <a:ea typeface="Geneva" charset="0"/>
              </a:rPr>
              <a:t>For More…</a:t>
            </a:r>
          </a:p>
        </p:txBody>
      </p:sp>
      <p:sp>
        <p:nvSpPr>
          <p:cNvPr id="27651" name="Subtitle 2"/>
          <p:cNvSpPr>
            <a:spLocks noGrp="1"/>
          </p:cNvSpPr>
          <p:nvPr>
            <p:ph type="subTitle" idx="1"/>
          </p:nvPr>
        </p:nvSpPr>
        <p:spPr>
          <a:xfrm>
            <a:off x="533400" y="3124200"/>
            <a:ext cx="7854950" cy="2133600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rgbClr val="262626"/>
                </a:solidFill>
                <a:latin typeface="Trebuchet MS" charset="0"/>
                <a:ea typeface="Geneva" charset="0"/>
              </a:rPr>
              <a:t>werbach@wharton.upenn.edu</a:t>
            </a:r>
          </a:p>
          <a:p>
            <a:pPr eaLnBrk="1" hangingPunct="1"/>
            <a:r>
              <a:rPr lang="en-US" sz="2400">
                <a:solidFill>
                  <a:srgbClr val="262626"/>
                </a:solidFill>
                <a:latin typeface="Trebuchet MS" charset="0"/>
                <a:ea typeface="Geneva" charset="0"/>
              </a:rPr>
              <a:t>Twitter: @kwerb</a:t>
            </a:r>
          </a:p>
          <a:p>
            <a:pPr eaLnBrk="1" hangingPunct="1"/>
            <a:r>
              <a:rPr lang="en-US" sz="2400">
                <a:solidFill>
                  <a:srgbClr val="262626"/>
                </a:solidFill>
                <a:latin typeface="Trebuchet MS" charset="0"/>
                <a:ea typeface="Geneva" charset="0"/>
              </a:rPr>
              <a:t>http://werbach.com/writings/</a:t>
            </a:r>
          </a:p>
        </p:txBody>
      </p:sp>
    </p:spTree>
  </p:cSld>
  <p:clrMapOvr>
    <a:masterClrMapping/>
  </p:clrMapOvr>
  <p:transition xmlns:p14="http://schemas.microsoft.com/office/powerpoint/2010/main">
    <p:strips dir="l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Trebuchet MS" charset="0"/>
                <a:ea typeface="Geneva" charset="0"/>
              </a:rPr>
              <a:t>Photo Attributions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b="1" dirty="0">
                <a:solidFill>
                  <a:srgbClr val="262626"/>
                </a:solidFill>
                <a:latin typeface="Trebuchet MS" charset="0"/>
                <a:ea typeface="Geneva" charset="0"/>
              </a:rPr>
              <a:t>Peacock Maps</a:t>
            </a:r>
          </a:p>
          <a:p>
            <a:pPr eaLnBrk="1" hangingPunct="1"/>
            <a:r>
              <a:rPr lang="en-US" sz="1800" b="1" dirty="0">
                <a:solidFill>
                  <a:srgbClr val="262626"/>
                </a:solidFill>
                <a:latin typeface="Trebuchet MS" charset="0"/>
                <a:ea typeface="Geneva" charset="0"/>
              </a:rPr>
              <a:t>NOAA</a:t>
            </a:r>
            <a:r>
              <a:rPr lang="en-US" sz="1800" dirty="0">
                <a:solidFill>
                  <a:srgbClr val="262626"/>
                </a:solidFill>
                <a:latin typeface="Trebuchet MS" charset="0"/>
                <a:ea typeface="Geneva" charset="0"/>
              </a:rPr>
              <a:t>	</a:t>
            </a:r>
          </a:p>
          <a:p>
            <a:pPr lvl="1" eaLnBrk="1" hangingPunct="1"/>
            <a:r>
              <a:rPr lang="en-US" sz="1400" dirty="0">
                <a:solidFill>
                  <a:srgbClr val="262626"/>
                </a:solidFill>
                <a:latin typeface="Trebuchet MS" charset="0"/>
                <a:ea typeface="Geneva" charset="0"/>
              </a:rPr>
              <a:t>http://</a:t>
            </a:r>
            <a:r>
              <a:rPr lang="en-US" sz="1400" dirty="0" err="1">
                <a:solidFill>
                  <a:srgbClr val="262626"/>
                </a:solidFill>
                <a:latin typeface="Trebuchet MS" charset="0"/>
                <a:ea typeface="Geneva" charset="0"/>
              </a:rPr>
              <a:t>commons.wikimedia.org</a:t>
            </a:r>
            <a:r>
              <a:rPr lang="en-US" sz="1400" dirty="0">
                <a:solidFill>
                  <a:srgbClr val="262626"/>
                </a:solidFill>
                <a:latin typeface="Trebuchet MS" charset="0"/>
                <a:ea typeface="Geneva" charset="0"/>
              </a:rPr>
              <a:t>/wiki/</a:t>
            </a:r>
            <a:r>
              <a:rPr lang="en-US" sz="1400" dirty="0" err="1">
                <a:solidFill>
                  <a:srgbClr val="262626"/>
                </a:solidFill>
                <a:latin typeface="Trebuchet MS" charset="0"/>
                <a:ea typeface="Geneva" charset="0"/>
              </a:rPr>
              <a:t>File:Katrina_Storm.jpg</a:t>
            </a:r>
            <a:endParaRPr lang="en-US" sz="1400" dirty="0">
              <a:solidFill>
                <a:srgbClr val="262626"/>
              </a:solidFill>
              <a:latin typeface="Trebuchet MS" charset="0"/>
              <a:ea typeface="Geneva" charset="0"/>
            </a:endParaRPr>
          </a:p>
          <a:p>
            <a:pPr eaLnBrk="1" hangingPunct="1"/>
            <a:r>
              <a:rPr lang="en-US" sz="1800" b="1" dirty="0" err="1">
                <a:solidFill>
                  <a:srgbClr val="262626"/>
                </a:solidFill>
                <a:latin typeface="Trebuchet MS" charset="0"/>
                <a:ea typeface="Geneva" charset="0"/>
              </a:rPr>
              <a:t>Mirko</a:t>
            </a:r>
            <a:r>
              <a:rPr lang="en-US" sz="1800" b="1" dirty="0">
                <a:solidFill>
                  <a:srgbClr val="262626"/>
                </a:solidFill>
                <a:latin typeface="Trebuchet MS" charset="0"/>
                <a:ea typeface="Geneva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Trebuchet MS" charset="0"/>
                <a:ea typeface="Geneva" charset="0"/>
              </a:rPr>
              <a:t>Junge</a:t>
            </a:r>
            <a:r>
              <a:rPr lang="en-US" sz="1800" b="1" dirty="0">
                <a:solidFill>
                  <a:srgbClr val="262626"/>
                </a:solidFill>
                <a:latin typeface="Trebuchet MS" charset="0"/>
                <a:ea typeface="Geneva" charset="0"/>
              </a:rPr>
              <a:t> </a:t>
            </a:r>
          </a:p>
          <a:p>
            <a:pPr lvl="1" eaLnBrk="1" hangingPunct="1"/>
            <a:r>
              <a:rPr lang="en-US" sz="1400" dirty="0">
                <a:solidFill>
                  <a:srgbClr val="262626"/>
                </a:solidFill>
                <a:latin typeface="Trebuchet MS" charset="0"/>
                <a:ea typeface="Geneva" charset="0"/>
              </a:rPr>
              <a:t>http://</a:t>
            </a:r>
            <a:r>
              <a:rPr lang="en-US" sz="1400" dirty="0" err="1">
                <a:solidFill>
                  <a:srgbClr val="262626"/>
                </a:solidFill>
                <a:latin typeface="Trebuchet MS" charset="0"/>
                <a:ea typeface="Geneva" charset="0"/>
              </a:rPr>
              <a:t>commons.wikimedia.org</a:t>
            </a:r>
            <a:r>
              <a:rPr lang="en-US" sz="1400" dirty="0">
                <a:solidFill>
                  <a:srgbClr val="262626"/>
                </a:solidFill>
                <a:latin typeface="Trebuchet MS" charset="0"/>
                <a:ea typeface="Geneva" charset="0"/>
              </a:rPr>
              <a:t>/wiki/</a:t>
            </a:r>
            <a:r>
              <a:rPr lang="en-US" sz="1400" dirty="0" err="1">
                <a:solidFill>
                  <a:srgbClr val="262626"/>
                </a:solidFill>
                <a:latin typeface="Trebuchet MS" charset="0"/>
                <a:ea typeface="Geneva" charset="0"/>
              </a:rPr>
              <a:t>File:Boulton_and_Watt_centrifugal_governor-MJ.jpg</a:t>
            </a:r>
            <a:endParaRPr lang="en-US" sz="1400" dirty="0">
              <a:solidFill>
                <a:srgbClr val="262626"/>
              </a:solidFill>
              <a:latin typeface="Trebuchet MS" charset="0"/>
              <a:ea typeface="Geneva" charset="0"/>
            </a:endParaRPr>
          </a:p>
          <a:p>
            <a:pPr eaLnBrk="1" hangingPunct="1"/>
            <a:r>
              <a:rPr lang="en-US" sz="1800" b="1" dirty="0">
                <a:solidFill>
                  <a:srgbClr val="262626"/>
                </a:solidFill>
                <a:latin typeface="Trebuchet MS" charset="0"/>
                <a:ea typeface="Geneva" charset="0"/>
              </a:rPr>
              <a:t>US Coast Guard</a:t>
            </a:r>
          </a:p>
          <a:p>
            <a:pPr lvl="1" eaLnBrk="1" hangingPunct="1"/>
            <a:r>
              <a:rPr lang="en-US" sz="1400" dirty="0">
                <a:solidFill>
                  <a:srgbClr val="262626"/>
                </a:solidFill>
                <a:latin typeface="Trebuchet MS" charset="0"/>
                <a:ea typeface="Geneva" charset="0"/>
              </a:rPr>
              <a:t>http://</a:t>
            </a:r>
            <a:r>
              <a:rPr lang="en-US" sz="1400" dirty="0" err="1">
                <a:solidFill>
                  <a:srgbClr val="262626"/>
                </a:solidFill>
                <a:latin typeface="Trebuchet MS" charset="0"/>
                <a:ea typeface="Geneva" charset="0"/>
              </a:rPr>
              <a:t>commons.wikimedia.org</a:t>
            </a:r>
            <a:r>
              <a:rPr lang="en-US" sz="1400" dirty="0">
                <a:solidFill>
                  <a:srgbClr val="262626"/>
                </a:solidFill>
                <a:latin typeface="Trebuchet MS" charset="0"/>
                <a:ea typeface="Geneva" charset="0"/>
              </a:rPr>
              <a:t>/wiki/</a:t>
            </a:r>
            <a:r>
              <a:rPr lang="en-US" sz="1400" dirty="0" err="1">
                <a:solidFill>
                  <a:srgbClr val="262626"/>
                </a:solidFill>
                <a:latin typeface="Trebuchet MS" charset="0"/>
                <a:ea typeface="Geneva" charset="0"/>
              </a:rPr>
              <a:t>File:Deepwater_Horizon_offshore_drilling_unit_on_fire.jpg</a:t>
            </a:r>
            <a:endParaRPr lang="en-US" sz="1400" dirty="0">
              <a:solidFill>
                <a:srgbClr val="262626"/>
              </a:solidFill>
              <a:latin typeface="Trebuchet MS" charset="0"/>
              <a:ea typeface="Geneva" charset="0"/>
            </a:endParaRPr>
          </a:p>
          <a:p>
            <a:pPr eaLnBrk="1" hangingPunct="1"/>
            <a:r>
              <a:rPr lang="en-US" sz="1800" b="1" dirty="0" err="1">
                <a:solidFill>
                  <a:srgbClr val="262626"/>
                </a:solidFill>
                <a:latin typeface="Trebuchet MS" charset="0"/>
                <a:ea typeface="Geneva" charset="0"/>
              </a:rPr>
              <a:t>Mykl</a:t>
            </a:r>
            <a:r>
              <a:rPr lang="en-US" sz="1800" b="1" dirty="0">
                <a:solidFill>
                  <a:srgbClr val="262626"/>
                </a:solidFill>
                <a:latin typeface="Trebuchet MS" charset="0"/>
                <a:ea typeface="Geneva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Trebuchet MS" charset="0"/>
                <a:ea typeface="Geneva" charset="0"/>
              </a:rPr>
              <a:t>Roventine</a:t>
            </a:r>
            <a:endParaRPr lang="en-US" sz="1800" b="1" dirty="0">
              <a:solidFill>
                <a:srgbClr val="262626"/>
              </a:solidFill>
              <a:latin typeface="Trebuchet MS" charset="0"/>
              <a:ea typeface="Geneva" charset="0"/>
            </a:endParaRPr>
          </a:p>
          <a:p>
            <a:pPr lvl="1" eaLnBrk="1" hangingPunct="1"/>
            <a:r>
              <a:rPr lang="en-US" sz="1400" dirty="0">
                <a:solidFill>
                  <a:srgbClr val="262626"/>
                </a:solidFill>
                <a:latin typeface="Trebuchet MS" charset="0"/>
                <a:ea typeface="Geneva" charset="0"/>
              </a:rPr>
              <a:t>http://www.flickr.com/photos/myklroventine/3689364622</a:t>
            </a:r>
            <a:r>
              <a:rPr lang="en-US" sz="1400" dirty="0" smtClean="0">
                <a:solidFill>
                  <a:srgbClr val="262626"/>
                </a:solidFill>
                <a:latin typeface="Trebuchet MS" charset="0"/>
                <a:ea typeface="Geneva" charset="0"/>
              </a:rPr>
              <a:t>/</a:t>
            </a:r>
          </a:p>
          <a:p>
            <a:pPr eaLnBrk="1" hangingPunct="1"/>
            <a:r>
              <a:rPr lang="en-US" sz="1800" b="1" dirty="0" err="1" smtClean="0">
                <a:solidFill>
                  <a:srgbClr val="262626"/>
                </a:solidFill>
                <a:latin typeface="Trebuchet MS" charset="0"/>
                <a:ea typeface="Geneva" charset="0"/>
              </a:rPr>
              <a:t>Ramy</a:t>
            </a:r>
            <a:r>
              <a:rPr lang="en-US" sz="1800" b="1" dirty="0" smtClean="0">
                <a:solidFill>
                  <a:srgbClr val="262626"/>
                </a:solidFill>
                <a:latin typeface="Trebuchet MS" charset="0"/>
                <a:ea typeface="Geneva" charset="0"/>
              </a:rPr>
              <a:t> </a:t>
            </a:r>
            <a:r>
              <a:rPr lang="en-US" sz="1800" b="1" dirty="0" err="1" smtClean="0">
                <a:solidFill>
                  <a:srgbClr val="262626"/>
                </a:solidFill>
                <a:latin typeface="Trebuchet MS" charset="0"/>
                <a:ea typeface="Geneva" charset="0"/>
              </a:rPr>
              <a:t>Raoof</a:t>
            </a:r>
            <a:endParaRPr lang="en-US" sz="1800" b="1" dirty="0" smtClean="0">
              <a:solidFill>
                <a:srgbClr val="262626"/>
              </a:solidFill>
              <a:latin typeface="Trebuchet MS" charset="0"/>
              <a:ea typeface="Geneva" charset="0"/>
            </a:endParaRPr>
          </a:p>
          <a:p>
            <a:pPr lvl="1" eaLnBrk="1" hangingPunct="1"/>
            <a:r>
              <a:rPr lang="en-US" sz="1400" dirty="0" smtClean="0">
                <a:solidFill>
                  <a:srgbClr val="262626"/>
                </a:solidFill>
                <a:latin typeface="Trebuchet MS" charset="0"/>
                <a:ea typeface="Geneva" charset="0"/>
              </a:rPr>
              <a:t>http://</a:t>
            </a:r>
            <a:r>
              <a:rPr lang="en-US" sz="1400" dirty="0" err="1" smtClean="0">
                <a:solidFill>
                  <a:srgbClr val="262626"/>
                </a:solidFill>
                <a:latin typeface="Trebuchet MS" charset="0"/>
                <a:ea typeface="Geneva" charset="0"/>
              </a:rPr>
              <a:t>www.flickr.com</a:t>
            </a:r>
            <a:r>
              <a:rPr lang="en-US" sz="1400" dirty="0" smtClean="0">
                <a:solidFill>
                  <a:srgbClr val="262626"/>
                </a:solidFill>
                <a:latin typeface="Trebuchet MS" charset="0"/>
                <a:ea typeface="Geneva" charset="0"/>
              </a:rPr>
              <a:t>/photos/</a:t>
            </a:r>
            <a:r>
              <a:rPr lang="en-US" sz="1400" dirty="0" err="1" smtClean="0">
                <a:solidFill>
                  <a:srgbClr val="262626"/>
                </a:solidFill>
                <a:latin typeface="Trebuchet MS" charset="0"/>
                <a:ea typeface="Geneva" charset="0"/>
              </a:rPr>
              <a:t>ramyraoof</a:t>
            </a:r>
            <a:r>
              <a:rPr lang="en-US" sz="1400" dirty="0" smtClean="0">
                <a:solidFill>
                  <a:srgbClr val="262626"/>
                </a:solidFill>
                <a:latin typeface="Trebuchet MS" charset="0"/>
                <a:ea typeface="Geneva" charset="0"/>
              </a:rPr>
              <a:t>/5436953472/</a:t>
            </a:r>
            <a:endParaRPr lang="en-US" sz="1400" dirty="0">
              <a:solidFill>
                <a:srgbClr val="262626"/>
              </a:solidFill>
              <a:latin typeface="Trebuchet MS" charset="0"/>
              <a:ea typeface="Geneva" charset="0"/>
            </a:endParaRPr>
          </a:p>
          <a:p>
            <a:pPr eaLnBrk="1" hangingPunct="1"/>
            <a:endParaRPr lang="en-US" sz="1800" dirty="0">
              <a:solidFill>
                <a:srgbClr val="262626"/>
              </a:solidFill>
              <a:latin typeface="Trebuchet MS" charset="0"/>
              <a:ea typeface="Geneva" charset="0"/>
            </a:endParaRPr>
          </a:p>
          <a:p>
            <a:pPr eaLnBrk="1" hangingPunct="1"/>
            <a:endParaRPr lang="en-US" sz="1800" dirty="0">
              <a:solidFill>
                <a:srgbClr val="262626"/>
              </a:solidFill>
              <a:latin typeface="Trebuchet MS" charset="0"/>
              <a:ea typeface="Geneva" charset="0"/>
            </a:endParaRPr>
          </a:p>
        </p:txBody>
      </p:sp>
    </p:spTree>
  </p:cSld>
  <p:clrMapOvr>
    <a:masterClrMapping/>
  </p:clrMapOvr>
  <p:transition xmlns:p14="http://schemas.microsoft.com/office/powerpoint/2010/main">
    <p:strips dir="l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5476</TotalTime>
  <Words>357</Words>
  <Application>Microsoft Macintosh PowerPoint</Application>
  <PresentationFormat>On-screen Show (4:3)</PresentationFormat>
  <Paragraphs>40</Paragraphs>
  <Slides>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Business &amp; Government  in the Network Age</vt:lpstr>
      <vt:lpstr>The Network Age</vt:lpstr>
      <vt:lpstr>Information</vt:lpstr>
      <vt:lpstr>Regulation</vt:lpstr>
      <vt:lpstr>PowerPoint Presentation</vt:lpstr>
      <vt:lpstr>For More…</vt:lpstr>
      <vt:lpstr>Photo Attributions</vt:lpstr>
    </vt:vector>
  </TitlesOfParts>
  <Company>Wharton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&amp; Government in the Network Age</dc:title>
  <dc:creator>Kevin Werbach</dc:creator>
  <cp:lastModifiedBy>Kevin Werbach</cp:lastModifiedBy>
  <cp:revision>56</cp:revision>
  <dcterms:created xsi:type="dcterms:W3CDTF">2010-10-14T18:58:24Z</dcterms:created>
  <dcterms:modified xsi:type="dcterms:W3CDTF">2011-02-21T17:21:09Z</dcterms:modified>
</cp:coreProperties>
</file>